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
  </p:notesMasterIdLst>
  <p:sldIdLst>
    <p:sldId id="286" r:id="rId2"/>
    <p:sldId id="287" r:id="rId3"/>
    <p:sldId id="28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5304"/>
  </p:normalViewPr>
  <p:slideViewPr>
    <p:cSldViewPr snapToGrid="0">
      <p:cViewPr varScale="1">
        <p:scale>
          <a:sx n="93" d="100"/>
          <a:sy n="93" d="100"/>
        </p:scale>
        <p:origin x="78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65446D-389C-7549-890B-9E0ED87C5197}" type="datetimeFigureOut">
              <a:rPr lang="en-US" smtClean="0"/>
              <a:t>6/24/25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1331B5-5068-B94C-986E-6990928065F2}" type="slidenum">
              <a:rPr lang="en-US" smtClean="0"/>
              <a:t>‹#›</a:t>
            </a:fld>
            <a:endParaRPr lang="en-US"/>
          </a:p>
        </p:txBody>
      </p:sp>
    </p:spTree>
    <p:extLst>
      <p:ext uri="{BB962C8B-B14F-4D97-AF65-F5344CB8AC3E}">
        <p14:creationId xmlns:p14="http://schemas.microsoft.com/office/powerpoint/2010/main" val="2842595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9: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401" name="Google Shape;401;p9: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402" name="Google Shape;402;p9: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3" name="Google Shape;403;p9: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how does your school seek to extend welcome beyond the school gates?</a:t>
            </a:r>
            <a:endParaRPr/>
          </a:p>
          <a:p>
            <a:pPr marL="457200" lvl="0" indent="-317500" algn="l" rtl="0">
              <a:lnSpc>
                <a:spcPct val="100000"/>
              </a:lnSpc>
              <a:spcBef>
                <a:spcPts val="0"/>
              </a:spcBef>
              <a:spcAft>
                <a:spcPts val="0"/>
              </a:spcAft>
              <a:buSzPts val="1400"/>
              <a:buChar char="●"/>
            </a:pPr>
            <a:r>
              <a:rPr lang="en-US"/>
              <a:t>what partnerships/ collaborations have you developed with local organisations/ institutions?</a:t>
            </a:r>
            <a:endParaRPr/>
          </a:p>
          <a:p>
            <a:pPr marL="457200" lvl="0" indent="-317500" algn="l" rtl="0">
              <a:lnSpc>
                <a:spcPct val="100000"/>
              </a:lnSpc>
              <a:spcBef>
                <a:spcPts val="0"/>
              </a:spcBef>
              <a:spcAft>
                <a:spcPts val="0"/>
              </a:spcAft>
              <a:buSzPts val="1400"/>
              <a:buChar char="●"/>
            </a:pPr>
            <a:r>
              <a:rPr lang="en-US"/>
              <a:t>how do you help to raise awareness and build empathy amongst the wider community?</a:t>
            </a:r>
            <a:endParaRPr/>
          </a:p>
          <a:p>
            <a:pPr marL="457200" lvl="0" indent="-317500" algn="l" rtl="0">
              <a:lnSpc>
                <a:spcPct val="100000"/>
              </a:lnSpc>
              <a:spcBef>
                <a:spcPts val="0"/>
              </a:spcBef>
              <a:spcAft>
                <a:spcPts val="0"/>
              </a:spcAft>
              <a:buSzPts val="1400"/>
              <a:buChar char="●"/>
            </a:pPr>
            <a:r>
              <a:rPr lang="en-US"/>
              <a:t>how do you engage with and support local refugee organisations? Do you provide meaningful support? What resources can you share?</a:t>
            </a:r>
            <a:endParaRPr/>
          </a:p>
          <a:p>
            <a:pPr marL="0" lvl="0" indent="0" algn="l" rtl="0">
              <a:lnSpc>
                <a:spcPct val="100000"/>
              </a:lnSpc>
              <a:spcBef>
                <a:spcPts val="0"/>
              </a:spcBef>
              <a:spcAft>
                <a:spcPts val="0"/>
              </a:spcAft>
              <a:buSzPts val="1400"/>
              <a:buNone/>
            </a:pPr>
            <a:endParaRPr/>
          </a:p>
        </p:txBody>
      </p:sp>
      <p:sp>
        <p:nvSpPr>
          <p:cNvPr id="404" name="Google Shape;404;p9: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405" name="Google Shape;405;p9: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36a8fd24b97_0_46:notes"/>
          <p:cNvSpPr>
            <a:spLocks noGrp="1" noRot="1" noChangeAspect="1"/>
          </p:cNvSpPr>
          <p:nvPr>
            <p:ph type="sldImg" idx="2"/>
          </p:nvPr>
        </p:nvSpPr>
        <p:spPr>
          <a:xfrm>
            <a:off x="2857500" y="512763"/>
            <a:ext cx="3429000" cy="2567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 name="Google Shape;417;g36a8fd24b97_0_46: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g36a8fd24b97_0_46:notes"/>
          <p:cNvSpPr txBox="1">
            <a:spLocks noGrp="1"/>
          </p:cNvSpPr>
          <p:nvPr>
            <p:ph type="sldNum" idx="12"/>
          </p:nvPr>
        </p:nvSpPr>
        <p:spPr>
          <a:xfrm>
            <a:off x="5180013" y="6502400"/>
            <a:ext cx="3962400" cy="3414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10:notes"/>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200"/>
          </a:p>
        </p:txBody>
      </p:sp>
      <p:sp>
        <p:nvSpPr>
          <p:cNvPr id="430" name="Google Shape;430;p10:notes"/>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400"/>
              <a:buNone/>
            </a:pPr>
            <a:r>
              <a:rPr lang="en-US" sz="1200" b="0" i="0" u="none" strike="noStrike" cap="none">
                <a:solidFill>
                  <a:schemeClr val="dk1"/>
                </a:solidFill>
                <a:latin typeface="Calibri"/>
                <a:ea typeface="Calibri"/>
                <a:cs typeface="Calibri"/>
                <a:sym typeface="Calibri"/>
              </a:rPr>
              <a:t>1.7.2013</a:t>
            </a:r>
            <a:endParaRPr/>
          </a:p>
        </p:txBody>
      </p:sp>
      <p:sp>
        <p:nvSpPr>
          <p:cNvPr id="431" name="Google Shape;431;p10:notes"/>
          <p:cNvSpPr>
            <a:spLocks noGrp="1" noRot="1" noChangeAspect="1"/>
          </p:cNvSpPr>
          <p:nvPr>
            <p:ph type="sldImg" idx="3"/>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10:notes"/>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Consider:</a:t>
            </a:r>
            <a:endParaRPr/>
          </a:p>
          <a:p>
            <a:pPr marL="457200" lvl="0" indent="-317500" algn="l" rtl="0">
              <a:lnSpc>
                <a:spcPct val="100000"/>
              </a:lnSpc>
              <a:spcBef>
                <a:spcPts val="0"/>
              </a:spcBef>
              <a:spcAft>
                <a:spcPts val="0"/>
              </a:spcAft>
              <a:buSzPts val="1400"/>
              <a:buChar char="●"/>
            </a:pPr>
            <a:r>
              <a:rPr lang="en-US"/>
              <a:t>what other schools have you worked with/ learnt from/ shared with in relation to Schools of Sanctuary?</a:t>
            </a:r>
            <a:endParaRPr/>
          </a:p>
          <a:p>
            <a:pPr marL="457200" lvl="0" indent="-317500" algn="l" rtl="0">
              <a:lnSpc>
                <a:spcPct val="100000"/>
              </a:lnSpc>
              <a:spcBef>
                <a:spcPts val="0"/>
              </a:spcBef>
              <a:spcAft>
                <a:spcPts val="0"/>
              </a:spcAft>
              <a:buSzPts val="1400"/>
              <a:buChar char="●"/>
            </a:pPr>
            <a:r>
              <a:rPr lang="en-US"/>
              <a:t>have you engaged with the SoS newsletter and collective actions?</a:t>
            </a:r>
            <a:endParaRPr/>
          </a:p>
          <a:p>
            <a:pPr marL="457200" lvl="0" indent="-317500" algn="l" rtl="0">
              <a:lnSpc>
                <a:spcPct val="100000"/>
              </a:lnSpc>
              <a:spcBef>
                <a:spcPts val="0"/>
              </a:spcBef>
              <a:spcAft>
                <a:spcPts val="0"/>
              </a:spcAft>
              <a:buSzPts val="1400"/>
              <a:buChar char="●"/>
            </a:pPr>
            <a:r>
              <a:rPr lang="en-US"/>
              <a:t>Can you mentor another school?</a:t>
            </a:r>
            <a:endParaRPr/>
          </a:p>
          <a:p>
            <a:pPr marL="457200" lvl="0" indent="-317500" algn="l" rtl="0">
              <a:lnSpc>
                <a:spcPct val="100000"/>
              </a:lnSpc>
              <a:spcBef>
                <a:spcPts val="0"/>
              </a:spcBef>
              <a:spcAft>
                <a:spcPts val="0"/>
              </a:spcAft>
              <a:buSzPts val="1400"/>
              <a:buChar char="●"/>
            </a:pPr>
            <a:r>
              <a:rPr lang="en-US"/>
              <a:t>Have you shared a case study with SoS, participated in research or discussed SoS in the media?</a:t>
            </a:r>
            <a:endParaRPr/>
          </a:p>
        </p:txBody>
      </p:sp>
      <p:sp>
        <p:nvSpPr>
          <p:cNvPr id="433" name="Google Shape;433;p10:notes"/>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endParaRPr sz="1200"/>
          </a:p>
        </p:txBody>
      </p:sp>
      <p:sp>
        <p:nvSpPr>
          <p:cNvPr id="434" name="Google Shape;434;p10:notes"/>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200"/>
              <a:buNone/>
            </a:pPr>
            <a:r>
              <a:rPr lang="en-US" sz="1200" b="0" i="0" u="none" strike="noStrike" cap="none">
                <a:solidFill>
                  <a:schemeClr val="dk1"/>
                </a:solidFill>
                <a:latin typeface="Calibri"/>
                <a:ea typeface="Calibri"/>
                <a:cs typeface="Calibri"/>
                <a:sym typeface="Calibri"/>
              </a:rPr>
              <a: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0A239-2239-6B88-0051-2FB8AEB6589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50832B-5108-26D8-3949-45C6A63009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97F62CB-0BC9-D5EA-5D69-EC381CDA14BE}"/>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31D93685-D48A-82D6-7E80-A1797E1612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D56255-831C-B8A6-5D61-2DA94BB62FF4}"/>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3954230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8C10D-D0A9-9E8E-A7E2-21219E149BC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8B2CBDD-824C-AD70-8A2E-E31A8DAF6F1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429069-CF5E-2160-CE60-8C69D52BB292}"/>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5C3B6569-0334-98A2-1C9E-5120F4EEF1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B54886-427A-03CC-414C-4A86372DFA70}"/>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2071117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9B74E-166F-1857-FF72-B589261CF0F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7B90AB9-06E3-0FC0-644B-9AE905A6B1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6680DFB-EDF1-D6EF-0213-4681F4F5EED7}"/>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ECA5E858-53AE-83D0-484E-256BB272D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E01909-215B-4817-DC38-0C07C125E529}"/>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833943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231C5-0E5E-AC88-2641-F5471BCF45F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287E4AA-CA76-3C2D-A307-A519423FB25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900675C-F2F1-5A5D-A283-7C1FAE309F1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17DB8CB-5095-C81C-96D6-3F5574B9FF1B}"/>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6" name="Footer Placeholder 5">
            <a:extLst>
              <a:ext uri="{FF2B5EF4-FFF2-40B4-BE49-F238E27FC236}">
                <a16:creationId xmlns:a16="http://schemas.microsoft.com/office/drawing/2014/main" id="{68BA08EB-60EE-A7CF-7B10-F50C56B386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E8D779-343C-5996-5051-00FBF0BD9AEB}"/>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3877739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20854-9AC8-B717-9451-6D0546B7B96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9E9A4A6-6EA8-C46F-5F86-844F476F5C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49A9417-527E-25FA-DDD9-3CBBF408DC5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2A99B9F-F217-2767-8315-7EF26250E0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6AB7E0F-B3F7-653F-F3AC-F07ED30E257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3547C7E-E33B-A3B6-4B80-E31DC42AA9B8}"/>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8" name="Footer Placeholder 7">
            <a:extLst>
              <a:ext uri="{FF2B5EF4-FFF2-40B4-BE49-F238E27FC236}">
                <a16:creationId xmlns:a16="http://schemas.microsoft.com/office/drawing/2014/main" id="{65CB0BED-F870-2BD1-C66A-B313C90552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E61434-18FC-42F7-AFE5-06649359F043}"/>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883865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5D2BD-19DB-4EB9-2731-25D7D82C6D8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42BF89D-B9BB-3F12-53DB-0B261EC5F932}"/>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4" name="Footer Placeholder 3">
            <a:extLst>
              <a:ext uri="{FF2B5EF4-FFF2-40B4-BE49-F238E27FC236}">
                <a16:creationId xmlns:a16="http://schemas.microsoft.com/office/drawing/2014/main" id="{F8A8F0B0-28FA-54FA-DB11-B18E4671449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8EDF8A-6CEB-C84A-1160-F9977266A304}"/>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345115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3CDFA3-3E93-87D4-18B2-ECE8E5C7C800}"/>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3" name="Footer Placeholder 2">
            <a:extLst>
              <a:ext uri="{FF2B5EF4-FFF2-40B4-BE49-F238E27FC236}">
                <a16:creationId xmlns:a16="http://schemas.microsoft.com/office/drawing/2014/main" id="{6EA8610E-8ACD-4BE5-3D54-21E270A3D5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A842E6-2CAB-5815-E49E-BB6111DEB80E}"/>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50938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DC5D8-D7A1-E7ED-F320-DC8CD3E7E73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C985136-26FE-A4A9-9D16-C9F719B373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BB21DEE-7591-3573-7DE6-0C75718B9D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B8C277-6AE4-C5EC-9AEA-F86DC01FC328}"/>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6" name="Footer Placeholder 5">
            <a:extLst>
              <a:ext uri="{FF2B5EF4-FFF2-40B4-BE49-F238E27FC236}">
                <a16:creationId xmlns:a16="http://schemas.microsoft.com/office/drawing/2014/main" id="{936E5780-C483-A1A3-A1B7-1AA72AB5E0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02DB3A-FCAC-8F37-D13C-A6082E95C915}"/>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522988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E5637-6529-54A0-C0B2-4FFEC211560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8D046C5-B1DE-774C-239B-BFAE0A17F4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599AB32-3E34-D457-691E-15554E733F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12F464-DA06-EB0C-909C-5008788800E9}"/>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6" name="Footer Placeholder 5">
            <a:extLst>
              <a:ext uri="{FF2B5EF4-FFF2-40B4-BE49-F238E27FC236}">
                <a16:creationId xmlns:a16="http://schemas.microsoft.com/office/drawing/2014/main" id="{639CE70A-353A-7DD7-32B1-905D64C54A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2227A3-D138-8584-53CD-20BF605AB7D0}"/>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129628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E0DDC-8E47-E209-2D89-26A4025D7B8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23A0F61-ECEF-6700-B2CB-BC4B51D28CB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E4C91E-660F-C19B-0ECB-2FC22BD7103E}"/>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33406804-1736-223B-4B2F-28346208AA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EA1204-8182-7B7D-44DB-83B5E3594F40}"/>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320174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22FDD4-1B36-F150-A8FB-6E860264379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8342A4E-3F23-0FB6-3FA0-4C4AED1BC45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46B4E3-625D-3A3A-64F5-1C8741800D36}"/>
              </a:ext>
            </a:extLst>
          </p:cNvPr>
          <p:cNvSpPr>
            <a:spLocks noGrp="1"/>
          </p:cNvSpPr>
          <p:nvPr>
            <p:ph type="dt" sz="half" idx="10"/>
          </p:nvPr>
        </p:nvSpPr>
        <p:spPr/>
        <p:txBody>
          <a:body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C1696377-F24A-DE5B-D7F4-FBE859DAB9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ECB75A-A91E-5C78-5A77-44C62CA3CD5F}"/>
              </a:ext>
            </a:extLst>
          </p:cNvPr>
          <p:cNvSpPr>
            <a:spLocks noGrp="1"/>
          </p:cNvSpPr>
          <p:nvPr>
            <p:ph type="sldNum" sz="quarter" idx="12"/>
          </p:nvPr>
        </p:nvSpPr>
        <p:spPr/>
        <p:txBody>
          <a:bodyPr/>
          <a:lstStyle/>
          <a:p>
            <a:fld id="{ECB554CB-629F-5B45-A74F-74DED1F926A1}" type="slidenum">
              <a:rPr lang="en-US" smtClean="0"/>
              <a:t>‹#›</a:t>
            </a:fld>
            <a:endParaRPr lang="en-US"/>
          </a:p>
        </p:txBody>
      </p:sp>
    </p:spTree>
    <p:extLst>
      <p:ext uri="{BB962C8B-B14F-4D97-AF65-F5344CB8AC3E}">
        <p14:creationId xmlns:p14="http://schemas.microsoft.com/office/powerpoint/2010/main" val="1787003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E5DBF7-E59D-49BF-C1AC-07E9CF2FB9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9CBA40-E1AA-4D7C-B26D-CB92C840CE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E7DFE0A-91B6-F6FA-233B-BA8AF0AB7D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340B20-5184-D94D-B074-1A5961D7FA51}" type="datetimeFigureOut">
              <a:rPr lang="en-US" smtClean="0"/>
              <a:t>6/24/25</a:t>
            </a:fld>
            <a:endParaRPr lang="en-US"/>
          </a:p>
        </p:txBody>
      </p:sp>
      <p:sp>
        <p:nvSpPr>
          <p:cNvPr id="5" name="Footer Placeholder 4">
            <a:extLst>
              <a:ext uri="{FF2B5EF4-FFF2-40B4-BE49-F238E27FC236}">
                <a16:creationId xmlns:a16="http://schemas.microsoft.com/office/drawing/2014/main" id="{56C7E34E-BEFA-826F-E974-2F1A499969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363C3E0-774A-377D-5F4F-D9F92DBEBD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B554CB-629F-5B45-A74F-74DED1F926A1}" type="slidenum">
              <a:rPr lang="en-US" smtClean="0"/>
              <a:t>‹#›</a:t>
            </a:fld>
            <a:endParaRPr lang="en-US"/>
          </a:p>
        </p:txBody>
      </p:sp>
    </p:spTree>
    <p:extLst>
      <p:ext uri="{BB962C8B-B14F-4D97-AF65-F5344CB8AC3E}">
        <p14:creationId xmlns:p14="http://schemas.microsoft.com/office/powerpoint/2010/main" val="3557930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hyperlink" Target="http://www.youtube.com/watch?v=oq3dUBKO8q8" TargetMode="External"/><Relationship Id="rId7" Type="http://schemas.openxmlformats.org/officeDocument/2006/relationships/hyperlink" Target="http://www.youtube.com/watch?v=gahTZ4zP2g8"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jpg"/><Relationship Id="rId5" Type="http://schemas.openxmlformats.org/officeDocument/2006/relationships/hyperlink" Target="http://www.youtube.com/watch?v=mxO0QLxN330"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grpSp>
        <p:nvGrpSpPr>
          <p:cNvPr id="407" name="Google Shape;407;p9"/>
          <p:cNvGrpSpPr/>
          <p:nvPr/>
        </p:nvGrpSpPr>
        <p:grpSpPr>
          <a:xfrm>
            <a:off x="2209805" y="685805"/>
            <a:ext cx="7772401" cy="2703700"/>
            <a:chOff x="0" y="0"/>
            <a:chExt cx="3070578" cy="812700"/>
          </a:xfrm>
        </p:grpSpPr>
        <p:sp>
          <p:nvSpPr>
            <p:cNvPr id="408" name="Google Shape;408;p9"/>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409" name="Google Shape;409;p9"/>
            <p:cNvSpPr txBox="1"/>
            <p:nvPr/>
          </p:nvSpPr>
          <p:spPr>
            <a:xfrm>
              <a:off x="0" y="0"/>
              <a:ext cx="812700" cy="8127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grpSp>
        <p:nvGrpSpPr>
          <p:cNvPr id="410" name="Google Shape;410;p9"/>
          <p:cNvGrpSpPr/>
          <p:nvPr/>
        </p:nvGrpSpPr>
        <p:grpSpPr>
          <a:xfrm>
            <a:off x="2209805" y="685805"/>
            <a:ext cx="7772401" cy="2960370"/>
            <a:chOff x="0" y="0"/>
            <a:chExt cx="3070578" cy="812800"/>
          </a:xfrm>
        </p:grpSpPr>
        <p:sp>
          <p:nvSpPr>
            <p:cNvPr id="411" name="Google Shape;411;p9"/>
            <p:cNvSpPr/>
            <p:nvPr/>
          </p:nvSpPr>
          <p:spPr>
            <a:xfrm>
              <a:off x="0" y="0"/>
              <a:ext cx="3070578" cy="370413"/>
            </a:xfrm>
            <a:custGeom>
              <a:avLst/>
              <a:gdLst/>
              <a:ahLst/>
              <a:cxnLst/>
              <a:rect l="l" t="t" r="r" b="b"/>
              <a:pathLst>
                <a:path w="3070578" h="370413" extrusionOk="0">
                  <a:moveTo>
                    <a:pt x="0" y="0"/>
                  </a:moveTo>
                  <a:lnTo>
                    <a:pt x="3070578" y="0"/>
                  </a:lnTo>
                  <a:lnTo>
                    <a:pt x="3070578" y="370413"/>
                  </a:lnTo>
                  <a:lnTo>
                    <a:pt x="0" y="370413"/>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412" name="Google Shape;412;p9"/>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413" name="Google Shape;413;p9"/>
          <p:cNvSpPr txBox="1"/>
          <p:nvPr/>
        </p:nvSpPr>
        <p:spPr>
          <a:xfrm>
            <a:off x="2209800" y="676871"/>
            <a:ext cx="7772400" cy="1038746"/>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7: The school publicly highlights its activities in support of welcome and inclusion and seeks to build a culture of welcome beyond the school gates and in partnership with other organisations and institutions.</a:t>
            </a:r>
            <a:endParaRPr sz="1313">
              <a:solidFill>
                <a:srgbClr val="000000"/>
              </a:solidFill>
              <a:latin typeface="Arial"/>
              <a:ea typeface="Arial"/>
              <a:cs typeface="Arial"/>
              <a:sym typeface="Arial"/>
            </a:endParaRPr>
          </a:p>
        </p:txBody>
      </p:sp>
      <p:sp>
        <p:nvSpPr>
          <p:cNvPr id="414" name="Google Shape;414;p9"/>
          <p:cNvSpPr txBox="1"/>
          <p:nvPr/>
        </p:nvSpPr>
        <p:spPr>
          <a:xfrm>
            <a:off x="2416969" y="3042703"/>
            <a:ext cx="6862781" cy="1455188"/>
          </a:xfrm>
          <a:prstGeom prst="rect">
            <a:avLst/>
          </a:prstGeom>
          <a:noFill/>
          <a:ln>
            <a:noFill/>
          </a:ln>
        </p:spPr>
        <p:txBody>
          <a:bodyPr spcFirstLastPara="1" wrap="square" lIns="85711" tIns="85711" rIns="85711" bIns="85711" anchor="t" anchorCtr="0">
            <a:noAutofit/>
          </a:bodyPr>
          <a:lstStyle/>
          <a:p>
            <a:r>
              <a:rPr lang="en-US" sz="2531">
                <a:solidFill>
                  <a:schemeClr val="dk1"/>
                </a:solidFill>
                <a:latin typeface="Calibri"/>
                <a:ea typeface="Calibri"/>
                <a:cs typeface="Calibri"/>
                <a:sym typeface="Calibri"/>
              </a:rPr>
              <a:t>Please see below for a number of examples of how we proudly highlight the vision of St Cyres sanctuary and welcome.</a:t>
            </a:r>
            <a:endParaRPr sz="2531">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g36a8fd24b97_0_46" descr="This video tells the story of St Cyres Cultures Week 2023, the reason behind it and the impact it has had on students, staff and the community." title="St Cyres School's Cultures Week 2023">
            <a:hlinkClick r:id="rId3"/>
          </p:cNvPr>
          <p:cNvPicPr preferRelativeResize="0"/>
          <p:nvPr/>
        </p:nvPicPr>
        <p:blipFill>
          <a:blip r:embed="rId4">
            <a:alphaModFix/>
          </a:blip>
          <a:stretch>
            <a:fillRect/>
          </a:stretch>
        </p:blipFill>
        <p:spPr>
          <a:xfrm>
            <a:off x="2025258" y="361594"/>
            <a:ext cx="2857500" cy="1607344"/>
          </a:xfrm>
          <a:prstGeom prst="rect">
            <a:avLst/>
          </a:prstGeom>
          <a:noFill/>
          <a:ln>
            <a:noFill/>
          </a:ln>
        </p:spPr>
      </p:pic>
      <p:pic>
        <p:nvPicPr>
          <p:cNvPr id="421" name="Google Shape;421;g36a8fd24b97_0_46" descr="Rithwin performed this Indian song for us during our recent Cultures Evening." title="Rithwin (Year 9) - Indian Vocal Performance">
            <a:hlinkClick r:id="rId5"/>
          </p:cNvPr>
          <p:cNvPicPr preferRelativeResize="0"/>
          <p:nvPr/>
        </p:nvPicPr>
        <p:blipFill>
          <a:blip r:embed="rId6">
            <a:alphaModFix/>
          </a:blip>
          <a:stretch>
            <a:fillRect/>
          </a:stretch>
        </p:blipFill>
        <p:spPr>
          <a:xfrm>
            <a:off x="5364656" y="361594"/>
            <a:ext cx="2857500" cy="1607344"/>
          </a:xfrm>
          <a:prstGeom prst="rect">
            <a:avLst/>
          </a:prstGeom>
          <a:noFill/>
          <a:ln>
            <a:noFill/>
          </a:ln>
        </p:spPr>
      </p:pic>
      <p:pic>
        <p:nvPicPr>
          <p:cNvPr id="422" name="Google Shape;422;g36a8fd24b97_0_46" descr="St Cyres School's Cultures Week 2024" title="St Cyres School's Cultures Week 2024">
            <a:hlinkClick r:id="rId7"/>
          </p:cNvPr>
          <p:cNvPicPr preferRelativeResize="0"/>
          <p:nvPr/>
        </p:nvPicPr>
        <p:blipFill>
          <a:blip r:embed="rId8">
            <a:alphaModFix/>
          </a:blip>
          <a:stretch>
            <a:fillRect/>
          </a:stretch>
        </p:blipFill>
        <p:spPr>
          <a:xfrm>
            <a:off x="2025258" y="2225859"/>
            <a:ext cx="2857500" cy="1607344"/>
          </a:xfrm>
          <a:prstGeom prst="rect">
            <a:avLst/>
          </a:prstGeom>
          <a:noFill/>
          <a:ln>
            <a:noFill/>
          </a:ln>
        </p:spPr>
      </p:pic>
      <p:sp>
        <p:nvSpPr>
          <p:cNvPr id="423" name="Google Shape;423;g36a8fd24b97_0_46"/>
          <p:cNvSpPr txBox="1"/>
          <p:nvPr/>
        </p:nvSpPr>
        <p:spPr>
          <a:xfrm>
            <a:off x="6883336" y="2255414"/>
            <a:ext cx="2812500" cy="952348"/>
          </a:xfrm>
          <a:prstGeom prst="rect">
            <a:avLst/>
          </a:prstGeom>
          <a:noFill/>
          <a:ln>
            <a:noFill/>
          </a:ln>
        </p:spPr>
        <p:txBody>
          <a:bodyPr spcFirstLastPara="1" wrap="square" lIns="85711" tIns="85711" rIns="85711" bIns="85711" anchor="t" anchorCtr="0">
            <a:spAutoFit/>
          </a:bodyPr>
          <a:lstStyle/>
          <a:p>
            <a:r>
              <a:rPr lang="en-US" sz="1688"/>
              <a:t>https://www.stcyres.org/page/?title=Policies+%26amp%3B+Documents&amp;pid=17</a:t>
            </a:r>
            <a:endParaRPr sz="1688"/>
          </a:p>
        </p:txBody>
      </p:sp>
      <p:sp>
        <p:nvSpPr>
          <p:cNvPr id="424" name="Google Shape;424;g36a8fd24b97_0_46"/>
          <p:cNvSpPr txBox="1"/>
          <p:nvPr/>
        </p:nvSpPr>
        <p:spPr>
          <a:xfrm>
            <a:off x="2047758" y="4528571"/>
            <a:ext cx="2812500" cy="692597"/>
          </a:xfrm>
          <a:prstGeom prst="rect">
            <a:avLst/>
          </a:prstGeom>
          <a:noFill/>
          <a:ln>
            <a:noFill/>
          </a:ln>
        </p:spPr>
        <p:txBody>
          <a:bodyPr spcFirstLastPara="1" wrap="square" lIns="85711" tIns="85711" rIns="85711" bIns="85711" anchor="t" anchorCtr="0">
            <a:spAutoFit/>
          </a:bodyPr>
          <a:lstStyle/>
          <a:p>
            <a:r>
              <a:rPr lang="en-US" sz="1688"/>
              <a:t>https://www.stcyres.org/page/?title=Parents&amp;pid=9</a:t>
            </a:r>
            <a:endParaRPr sz="1688"/>
          </a:p>
        </p:txBody>
      </p:sp>
      <p:sp>
        <p:nvSpPr>
          <p:cNvPr id="425" name="Google Shape;425;g36a8fd24b97_0_46"/>
          <p:cNvSpPr txBox="1"/>
          <p:nvPr/>
        </p:nvSpPr>
        <p:spPr>
          <a:xfrm>
            <a:off x="7095094" y="4314938"/>
            <a:ext cx="2812500" cy="952348"/>
          </a:xfrm>
          <a:prstGeom prst="rect">
            <a:avLst/>
          </a:prstGeom>
          <a:noFill/>
          <a:ln>
            <a:noFill/>
          </a:ln>
        </p:spPr>
        <p:txBody>
          <a:bodyPr spcFirstLastPara="1" wrap="square" lIns="85711" tIns="85711" rIns="85711" bIns="85711" anchor="t" anchorCtr="0">
            <a:spAutoFit/>
          </a:bodyPr>
          <a:lstStyle/>
          <a:p>
            <a:r>
              <a:rPr lang="en-US" sz="1688"/>
              <a:t>https://www.stcyres.org/page/?title=School+of+Sanctuary&amp;pid=151</a:t>
            </a:r>
            <a:endParaRPr sz="1688"/>
          </a:p>
        </p:txBody>
      </p:sp>
      <p:sp>
        <p:nvSpPr>
          <p:cNvPr id="426" name="Google Shape;426;g36a8fd24b97_0_46"/>
          <p:cNvSpPr txBox="1"/>
          <p:nvPr/>
        </p:nvSpPr>
        <p:spPr>
          <a:xfrm>
            <a:off x="2843484" y="5913211"/>
            <a:ext cx="2812500" cy="1212098"/>
          </a:xfrm>
          <a:prstGeom prst="rect">
            <a:avLst/>
          </a:prstGeom>
          <a:noFill/>
          <a:ln>
            <a:noFill/>
          </a:ln>
        </p:spPr>
        <p:txBody>
          <a:bodyPr spcFirstLastPara="1" wrap="square" lIns="85711" tIns="85711" rIns="85711" bIns="85711" anchor="t" anchorCtr="0">
            <a:spAutoFit/>
          </a:bodyPr>
          <a:lstStyle/>
          <a:p>
            <a:r>
              <a:rPr lang="en-US" sz="1688"/>
              <a:t>https://www.stcyres.org/page/?title=Positive+Wellbeing+%26amp%3B+Mental+Health&amp;pid=152</a:t>
            </a:r>
            <a:endParaRPr sz="1688"/>
          </a:p>
        </p:txBody>
      </p:sp>
      <p:sp>
        <p:nvSpPr>
          <p:cNvPr id="427" name="Google Shape;427;g36a8fd24b97_0_46"/>
          <p:cNvSpPr txBox="1"/>
          <p:nvPr/>
        </p:nvSpPr>
        <p:spPr>
          <a:xfrm>
            <a:off x="5238070" y="3321235"/>
            <a:ext cx="2812500" cy="692597"/>
          </a:xfrm>
          <a:prstGeom prst="rect">
            <a:avLst/>
          </a:prstGeom>
          <a:noFill/>
          <a:ln>
            <a:noFill/>
          </a:ln>
        </p:spPr>
        <p:txBody>
          <a:bodyPr spcFirstLastPara="1" wrap="square" lIns="85711" tIns="85711" rIns="85711" bIns="85711" anchor="t" anchorCtr="0">
            <a:spAutoFit/>
          </a:bodyPr>
          <a:lstStyle/>
          <a:p>
            <a:r>
              <a:rPr lang="en-US" sz="1688"/>
              <a:t>https://www.stcyres.org/page/?title=Young+Carers&amp;pid=32</a:t>
            </a:r>
            <a:endParaRPr sz="1688"/>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0"/>
                                        </p:tgtEl>
                                        <p:attrNameLst>
                                          <p:attrName>style.visibility</p:attrName>
                                        </p:attrNameLst>
                                      </p:cBhvr>
                                      <p:to>
                                        <p:strVal val="visible"/>
                                      </p:to>
                                    </p:set>
                                    <p:animEffect transition="in" filter="fade">
                                      <p:cBhvr>
                                        <p:cTn id="7" dur="1000"/>
                                        <p:tgtEl>
                                          <p:spTgt spid="4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1"/>
                                        </p:tgtEl>
                                        <p:attrNameLst>
                                          <p:attrName>style.visibility</p:attrName>
                                        </p:attrNameLst>
                                      </p:cBhvr>
                                      <p:to>
                                        <p:strVal val="visible"/>
                                      </p:to>
                                    </p:set>
                                    <p:animEffect transition="in" filter="fade">
                                      <p:cBhvr>
                                        <p:cTn id="12" dur="1000"/>
                                        <p:tgtEl>
                                          <p:spTgt spid="4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22"/>
                                        </p:tgtEl>
                                        <p:attrNameLst>
                                          <p:attrName>style.visibility</p:attrName>
                                        </p:attrNameLst>
                                      </p:cBhvr>
                                      <p:to>
                                        <p:strVal val="visible"/>
                                      </p:to>
                                    </p:set>
                                    <p:animEffect transition="in" filter="fade">
                                      <p:cBhvr>
                                        <p:cTn id="17" dur="1000"/>
                                        <p:tgtEl>
                                          <p:spTgt spid="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grpSp>
        <p:nvGrpSpPr>
          <p:cNvPr id="436" name="Google Shape;436;p10"/>
          <p:cNvGrpSpPr/>
          <p:nvPr/>
        </p:nvGrpSpPr>
        <p:grpSpPr>
          <a:xfrm>
            <a:off x="2209800" y="8925"/>
            <a:ext cx="7772401" cy="2057400"/>
            <a:chOff x="0" y="0"/>
            <a:chExt cx="3070578" cy="812800"/>
          </a:xfrm>
        </p:grpSpPr>
        <p:sp>
          <p:nvSpPr>
            <p:cNvPr id="437" name="Google Shape;437;p10"/>
            <p:cNvSpPr/>
            <p:nvPr/>
          </p:nvSpPr>
          <p:spPr>
            <a:xfrm>
              <a:off x="0" y="0"/>
              <a:ext cx="3070578" cy="288312"/>
            </a:xfrm>
            <a:custGeom>
              <a:avLst/>
              <a:gdLst/>
              <a:ahLst/>
              <a:cxnLst/>
              <a:rect l="l" t="t" r="r" b="b"/>
              <a:pathLst>
                <a:path w="3070578" h="288312" extrusionOk="0">
                  <a:moveTo>
                    <a:pt x="0" y="0"/>
                  </a:moveTo>
                  <a:lnTo>
                    <a:pt x="3070578" y="0"/>
                  </a:lnTo>
                  <a:lnTo>
                    <a:pt x="3070578" y="288312"/>
                  </a:lnTo>
                  <a:lnTo>
                    <a:pt x="0" y="288312"/>
                  </a:lnTo>
                  <a:lnTo>
                    <a:pt x="0" y="0"/>
                  </a:lnTo>
                </a:path>
              </a:pathLst>
            </a:custGeom>
            <a:solidFill>
              <a:srgbClr val="0E5F7B"/>
            </a:solidFill>
            <a:ln>
              <a:noFill/>
            </a:ln>
          </p:spPr>
          <p:txBody>
            <a:bodyPr spcFirstLastPara="1" wrap="square" lIns="85711" tIns="42844" rIns="85711" bIns="42844" anchor="t" anchorCtr="0">
              <a:noAutofit/>
            </a:bodyPr>
            <a:lstStyle/>
            <a:p>
              <a:endParaRPr sz="1313">
                <a:solidFill>
                  <a:srgbClr val="000000"/>
                </a:solidFill>
                <a:latin typeface="Arial"/>
                <a:ea typeface="Arial"/>
                <a:cs typeface="Arial"/>
                <a:sym typeface="Arial"/>
              </a:endParaRPr>
            </a:p>
          </p:txBody>
        </p:sp>
        <p:sp>
          <p:nvSpPr>
            <p:cNvPr id="438" name="Google Shape;438;p10"/>
            <p:cNvSpPr txBox="1"/>
            <p:nvPr/>
          </p:nvSpPr>
          <p:spPr>
            <a:xfrm>
              <a:off x="0" y="0"/>
              <a:ext cx="812800" cy="812800"/>
            </a:xfrm>
            <a:prstGeom prst="rect">
              <a:avLst/>
            </a:prstGeom>
            <a:noFill/>
            <a:ln>
              <a:noFill/>
            </a:ln>
          </p:spPr>
          <p:txBody>
            <a:bodyPr spcFirstLastPara="1" wrap="square" lIns="47625" tIns="47625" rIns="47625" bIns="47625" anchor="ctr" anchorCtr="0">
              <a:noAutofit/>
            </a:bodyPr>
            <a:lstStyle/>
            <a:p>
              <a:pPr algn="ctr">
                <a:lnSpc>
                  <a:spcPct val="118444"/>
                </a:lnSpc>
                <a:buClr>
                  <a:srgbClr val="000000"/>
                </a:buClr>
                <a:buSzPts val="1800"/>
              </a:pPr>
              <a:endParaRPr sz="1688">
                <a:solidFill>
                  <a:schemeClr val="dk1"/>
                </a:solidFill>
                <a:latin typeface="Calibri"/>
                <a:ea typeface="Calibri"/>
                <a:cs typeface="Calibri"/>
                <a:sym typeface="Calibri"/>
              </a:endParaRPr>
            </a:p>
          </p:txBody>
        </p:sp>
      </p:grpSp>
      <p:sp>
        <p:nvSpPr>
          <p:cNvPr id="439" name="Google Shape;439;p10"/>
          <p:cNvSpPr txBox="1"/>
          <p:nvPr/>
        </p:nvSpPr>
        <p:spPr>
          <a:xfrm>
            <a:off x="2209800" y="-4"/>
            <a:ext cx="7772344" cy="692497"/>
          </a:xfrm>
          <a:prstGeom prst="rect">
            <a:avLst/>
          </a:prstGeom>
          <a:noFill/>
          <a:ln>
            <a:noFill/>
          </a:ln>
        </p:spPr>
        <p:txBody>
          <a:bodyPr spcFirstLastPara="1" wrap="square" lIns="0" tIns="0" rIns="0" bIns="0" anchor="t" anchorCtr="0">
            <a:spAutoFit/>
          </a:bodyPr>
          <a:lstStyle/>
          <a:p>
            <a:pPr algn="ctr">
              <a:lnSpc>
                <a:spcPct val="120000"/>
              </a:lnSpc>
              <a:buClr>
                <a:srgbClr val="000000"/>
              </a:buClr>
              <a:buSzPts val="2000"/>
            </a:pPr>
            <a:r>
              <a:rPr lang="en-US" sz="1875" b="1">
                <a:solidFill>
                  <a:srgbClr val="D0DCE3"/>
                </a:solidFill>
                <a:latin typeface="Bree Serif"/>
                <a:ea typeface="Bree Serif"/>
                <a:cs typeface="Bree Serif"/>
                <a:sym typeface="Bree Serif"/>
              </a:rPr>
              <a:t>Criterion 8: Commitment to on-going engagement with and support of the Schools of Sanctuary stream.</a:t>
            </a:r>
            <a:endParaRPr sz="1313">
              <a:solidFill>
                <a:srgbClr val="000000"/>
              </a:solidFill>
              <a:latin typeface="Arial"/>
              <a:ea typeface="Arial"/>
              <a:cs typeface="Arial"/>
              <a:sym typeface="Arial"/>
            </a:endParaRPr>
          </a:p>
        </p:txBody>
      </p:sp>
      <p:sp>
        <p:nvSpPr>
          <p:cNvPr id="440" name="Google Shape;440;p10"/>
          <p:cNvSpPr txBox="1"/>
          <p:nvPr/>
        </p:nvSpPr>
        <p:spPr>
          <a:xfrm>
            <a:off x="1639453" y="1445226"/>
            <a:ext cx="8913094" cy="3108938"/>
          </a:xfrm>
          <a:prstGeom prst="rect">
            <a:avLst/>
          </a:prstGeom>
          <a:noFill/>
          <a:ln>
            <a:noFill/>
          </a:ln>
        </p:spPr>
        <p:txBody>
          <a:bodyPr spcFirstLastPara="1" wrap="square" lIns="85711" tIns="85711" rIns="85711" bIns="85711" anchor="t" anchorCtr="0">
            <a:noAutofit/>
          </a:bodyPr>
          <a:lstStyle/>
          <a:p>
            <a:r>
              <a:rPr lang="en-US" sz="2156">
                <a:solidFill>
                  <a:schemeClr val="dk1"/>
                </a:solidFill>
                <a:latin typeface="Calibri"/>
                <a:ea typeface="Calibri"/>
                <a:cs typeface="Calibri"/>
                <a:sym typeface="Calibri"/>
              </a:rPr>
              <a:t>Next steps (these will be embedded into our Improvement cycle and WSA dashboard:</a:t>
            </a:r>
            <a:endParaRPr sz="2156">
              <a:solidFill>
                <a:schemeClr val="dk1"/>
              </a:solidFill>
              <a:latin typeface="Calibri"/>
              <a:ea typeface="Calibri"/>
              <a:cs typeface="Calibri"/>
              <a:sym typeface="Calibri"/>
            </a:endParaRPr>
          </a:p>
          <a:p>
            <a:pPr marL="428625" indent="-381000">
              <a:buClr>
                <a:schemeClr val="dk1"/>
              </a:buClr>
              <a:buSzPts val="2800"/>
              <a:buFont typeface="Calibri"/>
              <a:buAutoNum type="arabicPeriod"/>
            </a:pPr>
            <a:r>
              <a:rPr lang="en-US" sz="2156">
                <a:solidFill>
                  <a:schemeClr val="dk1"/>
                </a:solidFill>
                <a:latin typeface="Calibri"/>
                <a:ea typeface="Calibri"/>
                <a:cs typeface="Calibri"/>
                <a:sym typeface="Calibri"/>
              </a:rPr>
              <a:t>Embed the new roles of Organisational lead for Young Carers and Young Translators- Helen Tomlins, and Leza Legge, Specialist Learning Support Assistant for Learning Links Team in their new roles,  as their expertise will be invaluable in extending support to EAL pupils, YC pupils and aiding the work of the Young Interpreter Scheme. </a:t>
            </a:r>
            <a:endParaRPr sz="2156">
              <a:solidFill>
                <a:schemeClr val="dk1"/>
              </a:solidFill>
              <a:latin typeface="Calibri"/>
              <a:ea typeface="Calibri"/>
              <a:cs typeface="Calibri"/>
              <a:sym typeface="Calibri"/>
            </a:endParaRPr>
          </a:p>
          <a:p>
            <a:pPr marL="428625" indent="-351234">
              <a:buClr>
                <a:schemeClr val="dk1"/>
              </a:buClr>
              <a:buSzPts val="2300"/>
              <a:buFont typeface="Calibri"/>
              <a:buAutoNum type="arabicPeriod"/>
            </a:pPr>
            <a:r>
              <a:rPr lang="en-US" sz="2156">
                <a:solidFill>
                  <a:schemeClr val="dk1"/>
                </a:solidFill>
                <a:latin typeface="Calibri"/>
                <a:ea typeface="Calibri"/>
                <a:cs typeface="Calibri"/>
                <a:sym typeface="Calibri"/>
              </a:rPr>
              <a:t>Support the English Department in their professional learning, refreshing EAL classifications, disseminating the findings to whole staff to further and refresh conversations around access to resources. </a:t>
            </a:r>
            <a:endParaRPr sz="2156">
              <a:solidFill>
                <a:schemeClr val="dk1"/>
              </a:solidFill>
              <a:latin typeface="Calibri"/>
              <a:ea typeface="Calibri"/>
              <a:cs typeface="Calibri"/>
              <a:sym typeface="Calibri"/>
            </a:endParaRPr>
          </a:p>
          <a:p>
            <a:pPr marL="428625" indent="-351234">
              <a:buClr>
                <a:schemeClr val="dk1"/>
              </a:buClr>
              <a:buSzPts val="2300"/>
              <a:buFont typeface="Calibri"/>
              <a:buAutoNum type="arabicPeriod"/>
            </a:pPr>
            <a:r>
              <a:rPr lang="en-US" sz="2156">
                <a:solidFill>
                  <a:schemeClr val="dk1"/>
                </a:solidFill>
                <a:latin typeface="Calibri"/>
                <a:ea typeface="Calibri"/>
                <a:cs typeface="Calibri"/>
                <a:sym typeface="Calibri"/>
              </a:rPr>
              <a:t>Develop the tiles on the website to ensure Welcome and the St Cyres Vision is prominent and foremost.</a:t>
            </a:r>
            <a:endParaRPr sz="2156">
              <a:solidFill>
                <a:schemeClr val="dk1"/>
              </a:solidFill>
              <a:latin typeface="Calibri"/>
              <a:ea typeface="Calibri"/>
              <a:cs typeface="Calibri"/>
              <a:sym typeface="Calibri"/>
            </a:endParaRPr>
          </a:p>
          <a:p>
            <a:pPr marL="428625" indent="-351234">
              <a:buClr>
                <a:schemeClr val="dk1"/>
              </a:buClr>
              <a:buSzPts val="2300"/>
              <a:buFont typeface="Calibri"/>
              <a:buAutoNum type="arabicPeriod"/>
            </a:pPr>
            <a:r>
              <a:rPr lang="en-US" sz="2156">
                <a:solidFill>
                  <a:schemeClr val="dk1"/>
                </a:solidFill>
                <a:latin typeface="Calibri"/>
                <a:ea typeface="Calibri"/>
                <a:cs typeface="Calibri"/>
                <a:sym typeface="Calibri"/>
              </a:rPr>
              <a:t>Create central displays for School of Sanctuary, Anti-Racism and LGBTQ+ whilst further developing the idea of Sanctuary and Welcome for LGBTQ+ community)</a:t>
            </a:r>
            <a:endParaRPr sz="3281">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458</Words>
  <Application>Microsoft Macintosh PowerPoint</Application>
  <PresentationFormat>Widescreen</PresentationFormat>
  <Paragraphs>28</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Bree Serif</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cp:revision>
  <dcterms:created xsi:type="dcterms:W3CDTF">2025-06-24T12:13:31Z</dcterms:created>
  <dcterms:modified xsi:type="dcterms:W3CDTF">2025-06-24T12:14:01Z</dcterms:modified>
</cp:coreProperties>
</file>