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75" r:id="rId2"/>
    <p:sldId id="276" r:id="rId3"/>
    <p:sldId id="277" r:id="rId4"/>
    <p:sldId id="278" r:id="rId5"/>
    <p:sldId id="279" r:id="rId6"/>
    <p:sldId id="28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5304"/>
  </p:normalViewPr>
  <p:slideViewPr>
    <p:cSldViewPr snapToGrid="0">
      <p:cViewPr varScale="1">
        <p:scale>
          <a:sx n="93" d="100"/>
          <a:sy n="93" d="100"/>
        </p:scale>
        <p:origin x="78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9D58EB-1696-B545-B428-BB9B6709269B}" type="datetimeFigureOut">
              <a:rPr lang="en-US" smtClean="0"/>
              <a:t>6/24/25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AB715C-72F7-3B4D-8902-8B1B7EF27F53}" type="slidenum">
              <a:rPr lang="en-US" smtClean="0"/>
              <a:t>‹#›</a:t>
            </a:fld>
            <a:endParaRPr lang="en-US"/>
          </a:p>
        </p:txBody>
      </p:sp>
    </p:spTree>
    <p:extLst>
      <p:ext uri="{BB962C8B-B14F-4D97-AF65-F5344CB8AC3E}">
        <p14:creationId xmlns:p14="http://schemas.microsoft.com/office/powerpoint/2010/main" val="4172087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5: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200"/>
          </a:p>
        </p:txBody>
      </p:sp>
      <p:sp>
        <p:nvSpPr>
          <p:cNvPr id="289" name="Google Shape;289;p5: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400"/>
              <a:buNone/>
            </a:pPr>
            <a:r>
              <a:rPr lang="en-US" sz="1200" b="0" i="0" u="none" strike="noStrike" cap="none">
                <a:solidFill>
                  <a:schemeClr val="dk1"/>
                </a:solidFill>
                <a:latin typeface="Calibri"/>
                <a:ea typeface="Calibri"/>
                <a:cs typeface="Calibri"/>
                <a:sym typeface="Calibri"/>
              </a:rPr>
              <a:t>1.7.2013</a:t>
            </a:r>
            <a:endParaRPr/>
          </a:p>
        </p:txBody>
      </p:sp>
      <p:sp>
        <p:nvSpPr>
          <p:cNvPr id="290" name="Google Shape;290;p5: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Google Shape;291;p5: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Consider:</a:t>
            </a:r>
            <a:endParaRPr/>
          </a:p>
          <a:p>
            <a:pPr marL="457200" lvl="0" indent="-317500" algn="l" rtl="0">
              <a:lnSpc>
                <a:spcPct val="100000"/>
              </a:lnSpc>
              <a:spcBef>
                <a:spcPts val="0"/>
              </a:spcBef>
              <a:spcAft>
                <a:spcPts val="0"/>
              </a:spcAft>
              <a:buSzPts val="1400"/>
              <a:buChar char="-"/>
            </a:pPr>
            <a:r>
              <a:rPr lang="en-US"/>
              <a:t>Admissions/ First Day processes</a:t>
            </a:r>
            <a:endParaRPr/>
          </a:p>
          <a:p>
            <a:pPr marL="457200" lvl="0" indent="-317500" algn="l" rtl="0">
              <a:lnSpc>
                <a:spcPct val="100000"/>
              </a:lnSpc>
              <a:spcBef>
                <a:spcPts val="0"/>
              </a:spcBef>
              <a:spcAft>
                <a:spcPts val="0"/>
              </a:spcAft>
              <a:buSzPts val="1400"/>
              <a:buChar char="-"/>
            </a:pPr>
            <a:r>
              <a:rPr lang="en-US"/>
              <a:t>EAL</a:t>
            </a:r>
            <a:endParaRPr/>
          </a:p>
          <a:p>
            <a:pPr marL="457200" lvl="0" indent="-317500" algn="l" rtl="0">
              <a:lnSpc>
                <a:spcPct val="100000"/>
              </a:lnSpc>
              <a:spcBef>
                <a:spcPts val="0"/>
              </a:spcBef>
              <a:spcAft>
                <a:spcPts val="0"/>
              </a:spcAft>
              <a:buSzPts val="1400"/>
              <a:buChar char="-"/>
            </a:pPr>
            <a:r>
              <a:rPr lang="en-US"/>
              <a:t>Wellbeing/Mental Health/Trauma-informed Practice</a:t>
            </a:r>
            <a:endParaRPr/>
          </a:p>
          <a:p>
            <a:pPr marL="457200" lvl="0" indent="-317500" algn="l" rtl="0">
              <a:lnSpc>
                <a:spcPct val="100000"/>
              </a:lnSpc>
              <a:spcBef>
                <a:spcPts val="0"/>
              </a:spcBef>
              <a:spcAft>
                <a:spcPts val="0"/>
              </a:spcAft>
              <a:buSzPts val="1400"/>
              <a:buChar char="-"/>
            </a:pPr>
            <a:r>
              <a:rPr lang="en-US"/>
              <a:t>Sustainable structures (i.e. is there an EAL/Sanctuary Lead? Do you have written policies? Are ‘sanctuary themes’ included in regular staff/SLT/governor meetings and/or do you have an annual review?</a:t>
            </a:r>
            <a:endParaRPr/>
          </a:p>
        </p:txBody>
      </p:sp>
      <p:sp>
        <p:nvSpPr>
          <p:cNvPr id="292" name="Google Shape;292;p5: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endParaRPr sz="1200"/>
          </a:p>
        </p:txBody>
      </p:sp>
      <p:sp>
        <p:nvSpPr>
          <p:cNvPr id="293" name="Google Shape;293;p5: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200"/>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36a8fd24b97_0_7: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36a8fd24b97_0_7: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g36a8fd24b97_0_7: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36a8fd24b97_0_25: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36a8fd24b97_0_25: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3" name="Google Shape;313;g36a8fd24b97_0_25: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36a8fd24b97_0_12: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36a8fd24b97_0_12: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1" name="Google Shape;321;g36a8fd24b97_0_12: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36a8fd24b97_0_18: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36a8fd24b97_0_18: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9" name="Google Shape;329;g36a8fd24b97_0_18: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6: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200"/>
          </a:p>
        </p:txBody>
      </p:sp>
      <p:sp>
        <p:nvSpPr>
          <p:cNvPr id="336" name="Google Shape;336;p6: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400"/>
              <a:buNone/>
            </a:pPr>
            <a:r>
              <a:rPr lang="en-US" sz="1200" b="0" i="0" u="none" strike="noStrike" cap="none">
                <a:solidFill>
                  <a:schemeClr val="dk1"/>
                </a:solidFill>
                <a:latin typeface="Calibri"/>
                <a:ea typeface="Calibri"/>
                <a:cs typeface="Calibri"/>
                <a:sym typeface="Calibri"/>
              </a:rPr>
              <a:t>1.7.2013</a:t>
            </a:r>
            <a:endParaRPr/>
          </a:p>
        </p:txBody>
      </p:sp>
      <p:sp>
        <p:nvSpPr>
          <p:cNvPr id="337" name="Google Shape;337;p6: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6: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Consider:</a:t>
            </a:r>
            <a:endParaRPr/>
          </a:p>
          <a:p>
            <a:pPr marL="457200" lvl="0" indent="-317500" algn="l" rtl="0">
              <a:lnSpc>
                <a:spcPct val="100000"/>
              </a:lnSpc>
              <a:spcBef>
                <a:spcPts val="0"/>
              </a:spcBef>
              <a:spcAft>
                <a:spcPts val="0"/>
              </a:spcAft>
              <a:buSzPts val="1400"/>
              <a:buChar char="●"/>
            </a:pPr>
            <a:r>
              <a:rPr lang="en-US"/>
              <a:t>your plans for last /coming Refugee Week - what did you do and how did you make it meaningful?</a:t>
            </a:r>
            <a:endParaRPr/>
          </a:p>
          <a:p>
            <a:pPr marL="457200" lvl="0" indent="-317500" algn="l" rtl="0">
              <a:lnSpc>
                <a:spcPct val="100000"/>
              </a:lnSpc>
              <a:spcBef>
                <a:spcPts val="0"/>
              </a:spcBef>
              <a:spcAft>
                <a:spcPts val="0"/>
              </a:spcAft>
              <a:buSzPts val="1400"/>
              <a:buChar char="●"/>
            </a:pPr>
            <a:r>
              <a:rPr lang="en-US"/>
              <a:t>other relevant celebrations (if time allows)</a:t>
            </a:r>
            <a:endParaRPr/>
          </a:p>
        </p:txBody>
      </p:sp>
      <p:sp>
        <p:nvSpPr>
          <p:cNvPr id="339" name="Google Shape;339;p6: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endParaRPr sz="1200"/>
          </a:p>
        </p:txBody>
      </p:sp>
      <p:sp>
        <p:nvSpPr>
          <p:cNvPr id="340" name="Google Shape;340;p6: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200"/>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CAD4C-A6CC-D495-8023-D73CBC5DF48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53EEA2F-EC97-A0D6-FCD7-3C8717D110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7DBBDFF-BA52-9B31-B7BB-FB0DA8370FB6}"/>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5" name="Footer Placeholder 4">
            <a:extLst>
              <a:ext uri="{FF2B5EF4-FFF2-40B4-BE49-F238E27FC236}">
                <a16:creationId xmlns:a16="http://schemas.microsoft.com/office/drawing/2014/main" id="{86533E00-5DB6-8999-1446-38735B15DB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A20954-5705-627B-B392-DCDEA80E7EFA}"/>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302043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366A3-3420-1A17-39FA-F18EDD4F618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023280B-1FBC-3908-6886-C887D615F43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65C298-DB2B-4682-4906-3C616C106E8E}"/>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5" name="Footer Placeholder 4">
            <a:extLst>
              <a:ext uri="{FF2B5EF4-FFF2-40B4-BE49-F238E27FC236}">
                <a16:creationId xmlns:a16="http://schemas.microsoft.com/office/drawing/2014/main" id="{246DAE5F-2C99-D5AA-B392-1B64CF3C0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461D23-56BC-8E98-F522-AC9EB948D762}"/>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3658640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A344C-3CA0-0D74-C9CB-5DFE5A04138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BE69FB2-5B75-E5D4-3852-4105B43E7B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76FEF3A-AFCA-51CD-ACA3-57ABDDDB6C7B}"/>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5" name="Footer Placeholder 4">
            <a:extLst>
              <a:ext uri="{FF2B5EF4-FFF2-40B4-BE49-F238E27FC236}">
                <a16:creationId xmlns:a16="http://schemas.microsoft.com/office/drawing/2014/main" id="{C6F241E8-F831-A7F3-8E7F-47B602B6FC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8093A-6DE7-6B74-67F3-8A6623C4E0E1}"/>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3223559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682FB-43F9-5149-3FC8-2CD0EB72893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6C048DB-3712-5C94-DEA8-B9446E4FBF0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D0F2340-12A9-63B2-0836-67BD9CCC29D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5E89C1F-E8B0-A2F7-6F9A-DE9511624537}"/>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6" name="Footer Placeholder 5">
            <a:extLst>
              <a:ext uri="{FF2B5EF4-FFF2-40B4-BE49-F238E27FC236}">
                <a16:creationId xmlns:a16="http://schemas.microsoft.com/office/drawing/2014/main" id="{A57B473C-4D21-878D-3F09-05DC191D90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A93AFF-E6D7-6236-3779-5CFE4E6497D1}"/>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2196900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490E4-9B57-4050-0CCD-A2C78027562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CA574A-60E9-F7B2-9008-1253708219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2118EE8-20FB-094C-3768-4D22C5D559E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8F5669-B7A3-217F-E9AD-E6CDF52F99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53CEABB-10C3-A7A4-3321-4D22446C9C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58C98E3-4E31-5671-376B-92A97DF4B46B}"/>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8" name="Footer Placeholder 7">
            <a:extLst>
              <a:ext uri="{FF2B5EF4-FFF2-40B4-BE49-F238E27FC236}">
                <a16:creationId xmlns:a16="http://schemas.microsoft.com/office/drawing/2014/main" id="{A134A890-3C4C-79CB-8A2F-CA6E93B947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9EBFBD7-5EDB-3AD2-FC37-94C59159BB4E}"/>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745444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ADE61-0EDA-024B-8C2F-2B358068F17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8807486-4698-A4D4-1D07-0157605C3425}"/>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4" name="Footer Placeholder 3">
            <a:extLst>
              <a:ext uri="{FF2B5EF4-FFF2-40B4-BE49-F238E27FC236}">
                <a16:creationId xmlns:a16="http://schemas.microsoft.com/office/drawing/2014/main" id="{0AAF5D94-EEE1-01D1-E6DE-5029ECB7795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5DF7FFD-16AE-C374-0AC5-24D8729CC3CB}"/>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675721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67047D-4FB6-E006-A469-33DF1B4E95D6}"/>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3" name="Footer Placeholder 2">
            <a:extLst>
              <a:ext uri="{FF2B5EF4-FFF2-40B4-BE49-F238E27FC236}">
                <a16:creationId xmlns:a16="http://schemas.microsoft.com/office/drawing/2014/main" id="{556BB964-12EA-603B-0316-4BF6B9D4173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E613F5-B88E-8A09-2C74-A9B312DA5737}"/>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3416085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A7FF0-E725-D9BE-FBD1-CE8EA59142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8400FF9-05EC-D024-4D31-A2E09DB77E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F663335-D710-FCED-2F64-523F2E8651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6A532D9-4505-02A5-6B3A-F0AEE6B22F3F}"/>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6" name="Footer Placeholder 5">
            <a:extLst>
              <a:ext uri="{FF2B5EF4-FFF2-40B4-BE49-F238E27FC236}">
                <a16:creationId xmlns:a16="http://schemas.microsoft.com/office/drawing/2014/main" id="{8B11DD60-4469-BD06-F02D-FF3A9B0903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0C7A4D-F1D5-B06C-B10D-6C1AF910D87B}"/>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3404801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4F26-994C-7AC5-CD0D-AFB178D90C1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AAB2292-5A8A-1A2F-EFA0-B64D876488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5E469A8-8FF3-1782-0F78-072B522F78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D99DFF6-7A90-BB1B-1E83-29D79B4CDD06}"/>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6" name="Footer Placeholder 5">
            <a:extLst>
              <a:ext uri="{FF2B5EF4-FFF2-40B4-BE49-F238E27FC236}">
                <a16:creationId xmlns:a16="http://schemas.microsoft.com/office/drawing/2014/main" id="{10B60A64-87AA-04EE-4817-A6DF6AAC09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A9669E-CDC9-3B5A-971C-45E7F07EE6D5}"/>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1793635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420E0-99FE-561C-F745-0CDD65F310E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FD4343-6915-2E53-4312-B24C5A098F8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F8441CE-ABF7-DF72-A60F-FA7589365808}"/>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5" name="Footer Placeholder 4">
            <a:extLst>
              <a:ext uri="{FF2B5EF4-FFF2-40B4-BE49-F238E27FC236}">
                <a16:creationId xmlns:a16="http://schemas.microsoft.com/office/drawing/2014/main" id="{20C6CAEB-0AF5-8EED-5207-31C622E620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03B0A1-C5BF-AF94-9045-924ACD9FCA3E}"/>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2623426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B1628F-22A9-C76A-B883-246C553B516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70D9C7F-35FA-E60F-A85E-6E5C1639258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BB45798-0DDC-AD23-DF28-DC9D0D5B63E3}"/>
              </a:ext>
            </a:extLst>
          </p:cNvPr>
          <p:cNvSpPr>
            <a:spLocks noGrp="1"/>
          </p:cNvSpPr>
          <p:nvPr>
            <p:ph type="dt" sz="half" idx="10"/>
          </p:nvPr>
        </p:nvSpPr>
        <p:spPr/>
        <p:txBody>
          <a:bodyPr/>
          <a:lstStyle/>
          <a:p>
            <a:fld id="{4742B105-C07E-1547-8435-C29DA1BC5DDD}" type="datetimeFigureOut">
              <a:rPr lang="en-US" smtClean="0"/>
              <a:t>6/24/25</a:t>
            </a:fld>
            <a:endParaRPr lang="en-US"/>
          </a:p>
        </p:txBody>
      </p:sp>
      <p:sp>
        <p:nvSpPr>
          <p:cNvPr id="5" name="Footer Placeholder 4">
            <a:extLst>
              <a:ext uri="{FF2B5EF4-FFF2-40B4-BE49-F238E27FC236}">
                <a16:creationId xmlns:a16="http://schemas.microsoft.com/office/drawing/2014/main" id="{E0EE238B-0636-F84E-E182-D88E0D169A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C5118C-C28F-49ED-8318-35A8E5A4485A}"/>
              </a:ext>
            </a:extLst>
          </p:cNvPr>
          <p:cNvSpPr>
            <a:spLocks noGrp="1"/>
          </p:cNvSpPr>
          <p:nvPr>
            <p:ph type="sldNum" sz="quarter" idx="12"/>
          </p:nvPr>
        </p:nvSpPr>
        <p:spPr/>
        <p:txBody>
          <a:bodyPr/>
          <a:lstStyle/>
          <a:p>
            <a:fld id="{B2F5CEEF-2B1D-8146-AA2E-2B564CBAF0BE}" type="slidenum">
              <a:rPr lang="en-US" smtClean="0"/>
              <a:t>‹#›</a:t>
            </a:fld>
            <a:endParaRPr lang="en-US"/>
          </a:p>
        </p:txBody>
      </p:sp>
    </p:spTree>
    <p:extLst>
      <p:ext uri="{BB962C8B-B14F-4D97-AF65-F5344CB8AC3E}">
        <p14:creationId xmlns:p14="http://schemas.microsoft.com/office/powerpoint/2010/main" val="3517807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E01EB6-558C-018B-99B3-CCA9ACCA70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F28DD9-3550-33CF-98DD-BF32216A80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D7E336A-45D3-0152-84A7-2FCE633FBC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42B105-C07E-1547-8435-C29DA1BC5DDD}" type="datetimeFigureOut">
              <a:rPr lang="en-US" smtClean="0"/>
              <a:t>6/24/25</a:t>
            </a:fld>
            <a:endParaRPr lang="en-US"/>
          </a:p>
        </p:txBody>
      </p:sp>
      <p:sp>
        <p:nvSpPr>
          <p:cNvPr id="5" name="Footer Placeholder 4">
            <a:extLst>
              <a:ext uri="{FF2B5EF4-FFF2-40B4-BE49-F238E27FC236}">
                <a16:creationId xmlns:a16="http://schemas.microsoft.com/office/drawing/2014/main" id="{3B3D2D45-9F67-C297-B8ED-B9E19919F9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D8039EA-FD0D-4EDC-8E7A-E4AAF46BB6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F5CEEF-2B1D-8146-AA2E-2B564CBAF0BE}" type="slidenum">
              <a:rPr lang="en-US" smtClean="0"/>
              <a:t>‹#›</a:t>
            </a:fld>
            <a:endParaRPr lang="en-US"/>
          </a:p>
        </p:txBody>
      </p:sp>
    </p:spTree>
    <p:extLst>
      <p:ext uri="{BB962C8B-B14F-4D97-AF65-F5344CB8AC3E}">
        <p14:creationId xmlns:p14="http://schemas.microsoft.com/office/powerpoint/2010/main" val="2195881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grpSp>
        <p:nvGrpSpPr>
          <p:cNvPr id="295" name="Google Shape;295;p5"/>
          <p:cNvGrpSpPr/>
          <p:nvPr/>
        </p:nvGrpSpPr>
        <p:grpSpPr>
          <a:xfrm>
            <a:off x="2209805" y="685805"/>
            <a:ext cx="7772401" cy="2874901"/>
            <a:chOff x="0" y="0"/>
            <a:chExt cx="3070578" cy="812700"/>
          </a:xfrm>
        </p:grpSpPr>
        <p:sp>
          <p:nvSpPr>
            <p:cNvPr id="296" name="Google Shape;296;p5"/>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297" name="Google Shape;297;p5"/>
            <p:cNvSpPr txBox="1"/>
            <p:nvPr/>
          </p:nvSpPr>
          <p:spPr>
            <a:xfrm>
              <a:off x="0" y="0"/>
              <a:ext cx="812700" cy="8127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grpSp>
        <p:nvGrpSpPr>
          <p:cNvPr id="298" name="Google Shape;298;p5"/>
          <p:cNvGrpSpPr/>
          <p:nvPr/>
        </p:nvGrpSpPr>
        <p:grpSpPr>
          <a:xfrm>
            <a:off x="2209800" y="685800"/>
            <a:ext cx="7772400" cy="2057400"/>
            <a:chOff x="0" y="0"/>
            <a:chExt cx="3070578" cy="812800"/>
          </a:xfrm>
        </p:grpSpPr>
        <p:sp>
          <p:nvSpPr>
            <p:cNvPr id="299" name="Google Shape;299;p5"/>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300" name="Google Shape;300;p5"/>
            <p:cNvSpPr txBox="1"/>
            <p:nvPr/>
          </p:nvSpPr>
          <p:spPr>
            <a:xfrm>
              <a:off x="0" y="0"/>
              <a:ext cx="812800" cy="8128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sp>
        <p:nvSpPr>
          <p:cNvPr id="301" name="Google Shape;301;p5"/>
          <p:cNvSpPr txBox="1"/>
          <p:nvPr/>
        </p:nvSpPr>
        <p:spPr>
          <a:xfrm>
            <a:off x="2209800" y="676871"/>
            <a:ext cx="7772344" cy="1384995"/>
          </a:xfrm>
          <a:prstGeom prst="rect">
            <a:avLst/>
          </a:prstGeom>
          <a:noFill/>
          <a:ln>
            <a:noFill/>
          </a:ln>
        </p:spPr>
        <p:txBody>
          <a:bodyPr spcFirstLastPara="1" wrap="square" lIns="0" tIns="0" rIns="0" bIns="0" anchor="t" anchorCtr="0">
            <a:spAutoFit/>
          </a:bodyPr>
          <a:lstStyle/>
          <a:p>
            <a:pPr algn="ctr">
              <a:lnSpc>
                <a:spcPct val="120000"/>
              </a:lnSpc>
              <a:buClr>
                <a:srgbClr val="000000"/>
              </a:buClr>
              <a:buSzPts val="2000"/>
            </a:pPr>
            <a:r>
              <a:rPr lang="en-US" sz="1875" b="1">
                <a:solidFill>
                  <a:srgbClr val="D0DCE3"/>
                </a:solidFill>
                <a:latin typeface="Bree Serif"/>
                <a:ea typeface="Bree Serif"/>
                <a:cs typeface="Bree Serif"/>
                <a:sym typeface="Bree Serif"/>
              </a:rPr>
              <a:t>Criterion 3: The school must demonstrate how they will continue to develop and sustain a culture of welcome beyond the award. Ideally this should be linked to the school’s improvement plan and made clear in policy documents.</a:t>
            </a:r>
            <a:endParaRPr sz="1313">
              <a:solidFill>
                <a:srgbClr val="000000"/>
              </a:solidFill>
              <a:latin typeface="Arial"/>
              <a:ea typeface="Arial"/>
              <a:cs typeface="Arial"/>
              <a:sym typeface="Arial"/>
            </a:endParaRPr>
          </a:p>
          <a:p>
            <a:pPr algn="ctr">
              <a:lnSpc>
                <a:spcPct val="120000"/>
              </a:lnSpc>
              <a:buClr>
                <a:srgbClr val="000000"/>
              </a:buClr>
              <a:buSzPts val="2000"/>
            </a:pPr>
            <a:endParaRPr sz="1875" b="1">
              <a:solidFill>
                <a:srgbClr val="D0DCE3"/>
              </a:solidFill>
              <a:latin typeface="Bree Serif"/>
              <a:ea typeface="Bree Serif"/>
              <a:cs typeface="Bree Serif"/>
              <a:sym typeface="Bree Serif"/>
            </a:endParaRPr>
          </a:p>
        </p:txBody>
      </p:sp>
      <p:sp>
        <p:nvSpPr>
          <p:cNvPr id="302" name="Google Shape;302;p5"/>
          <p:cNvSpPr txBox="1"/>
          <p:nvPr/>
        </p:nvSpPr>
        <p:spPr>
          <a:xfrm>
            <a:off x="1752047" y="2150250"/>
            <a:ext cx="8552250" cy="830813"/>
          </a:xfrm>
          <a:prstGeom prst="rect">
            <a:avLst/>
          </a:prstGeom>
          <a:noFill/>
          <a:ln>
            <a:noFill/>
          </a:ln>
        </p:spPr>
        <p:txBody>
          <a:bodyPr spcFirstLastPara="1" wrap="square" lIns="85711" tIns="85711" rIns="85711" bIns="85711" anchor="t" anchorCtr="0">
            <a:noAutofit/>
          </a:bodyPr>
          <a:lstStyle/>
          <a:p>
            <a:r>
              <a:rPr lang="en-US" sz="2625">
                <a:solidFill>
                  <a:schemeClr val="dk1"/>
                </a:solidFill>
                <a:latin typeface="Calibri"/>
                <a:ea typeface="Calibri"/>
                <a:cs typeface="Calibri"/>
                <a:sym typeface="Calibri"/>
              </a:rPr>
              <a:t>As part of evaluation and improvement cycle, we have embedded SOS and wider sanctuary (culture of welcome) work into termly and annual review. We address improvements in these areas under the Estyn headings but have included our ongoing work with sanctuary to be included within ‘Whole School Approach..’. also. </a:t>
            </a:r>
            <a:endParaRPr sz="2625">
              <a:solidFill>
                <a:schemeClr val="dk1"/>
              </a:solidFill>
              <a:latin typeface="Calibri"/>
              <a:ea typeface="Calibri"/>
              <a:cs typeface="Calibri"/>
              <a:sym typeface="Calibri"/>
            </a:endParaRPr>
          </a:p>
          <a:p>
            <a:r>
              <a:rPr lang="en-US" sz="2625">
                <a:solidFill>
                  <a:schemeClr val="dk1"/>
                </a:solidFill>
                <a:latin typeface="Calibri"/>
                <a:ea typeface="Calibri"/>
                <a:cs typeface="Calibri"/>
                <a:sym typeface="Calibri"/>
              </a:rPr>
              <a:t>This means, that as part of the dashboards posted through school and on our website, SOS is overt and ever present. As the following slides show, facets of sanctuary work are ever evolving and evaluated….</a:t>
            </a:r>
            <a:endParaRPr sz="2625">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g36a8fd24b97_0_7"/>
          <p:cNvPicPr preferRelativeResize="0"/>
          <p:nvPr/>
        </p:nvPicPr>
        <p:blipFill>
          <a:blip r:embed="rId3">
            <a:alphaModFix/>
          </a:blip>
          <a:stretch>
            <a:fillRect/>
          </a:stretch>
        </p:blipFill>
        <p:spPr>
          <a:xfrm>
            <a:off x="1524000" y="1391134"/>
            <a:ext cx="9144001" cy="4668844"/>
          </a:xfrm>
          <a:prstGeom prst="rect">
            <a:avLst/>
          </a:prstGeom>
          <a:noFill/>
          <a:ln>
            <a:noFill/>
          </a:ln>
        </p:spPr>
      </p:pic>
      <p:sp>
        <p:nvSpPr>
          <p:cNvPr id="309" name="Google Shape;309;g36a8fd24b97_0_7"/>
          <p:cNvSpPr txBox="1"/>
          <p:nvPr/>
        </p:nvSpPr>
        <p:spPr>
          <a:xfrm>
            <a:off x="2289609" y="439828"/>
            <a:ext cx="7330500" cy="651656"/>
          </a:xfrm>
          <a:prstGeom prst="rect">
            <a:avLst/>
          </a:prstGeom>
          <a:noFill/>
          <a:ln>
            <a:noFill/>
          </a:ln>
        </p:spPr>
        <p:txBody>
          <a:bodyPr spcFirstLastPara="1" wrap="square" lIns="85711" tIns="85711" rIns="85711" bIns="85711" anchor="t" anchorCtr="0">
            <a:noAutofit/>
          </a:bodyPr>
          <a:lstStyle/>
          <a:p>
            <a:r>
              <a:rPr lang="en-US" sz="3000">
                <a:solidFill>
                  <a:schemeClr val="dk1"/>
                </a:solidFill>
                <a:latin typeface="Calibri"/>
                <a:ea typeface="Calibri"/>
                <a:cs typeface="Calibri"/>
                <a:sym typeface="Calibri"/>
              </a:rPr>
              <a:t>Dashboards are present throughout school…</a:t>
            </a:r>
            <a:endParaRPr sz="30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g36a8fd24b97_0_25"/>
          <p:cNvPicPr preferRelativeResize="0"/>
          <p:nvPr/>
        </p:nvPicPr>
        <p:blipFill>
          <a:blip r:embed="rId3">
            <a:alphaModFix/>
          </a:blip>
          <a:stretch>
            <a:fillRect/>
          </a:stretch>
        </p:blipFill>
        <p:spPr>
          <a:xfrm>
            <a:off x="2633258" y="3636584"/>
            <a:ext cx="6650103" cy="3011554"/>
          </a:xfrm>
          <a:prstGeom prst="rect">
            <a:avLst/>
          </a:prstGeom>
          <a:noFill/>
          <a:ln>
            <a:noFill/>
          </a:ln>
        </p:spPr>
      </p:pic>
      <p:pic>
        <p:nvPicPr>
          <p:cNvPr id="316" name="Google Shape;316;g36a8fd24b97_0_25"/>
          <p:cNvPicPr preferRelativeResize="0"/>
          <p:nvPr/>
        </p:nvPicPr>
        <p:blipFill>
          <a:blip r:embed="rId4">
            <a:alphaModFix/>
          </a:blip>
          <a:stretch>
            <a:fillRect/>
          </a:stretch>
        </p:blipFill>
        <p:spPr>
          <a:xfrm>
            <a:off x="1084172" y="474957"/>
            <a:ext cx="9144001" cy="1019398"/>
          </a:xfrm>
          <a:prstGeom prst="rect">
            <a:avLst/>
          </a:prstGeom>
          <a:noFill/>
          <a:ln>
            <a:noFill/>
          </a:ln>
        </p:spPr>
      </p:pic>
      <p:sp>
        <p:nvSpPr>
          <p:cNvPr id="317" name="Google Shape;317;g36a8fd24b97_0_25"/>
          <p:cNvSpPr txBox="1"/>
          <p:nvPr/>
        </p:nvSpPr>
        <p:spPr>
          <a:xfrm>
            <a:off x="1621734" y="2182828"/>
            <a:ext cx="8926875" cy="765281"/>
          </a:xfrm>
          <a:prstGeom prst="rect">
            <a:avLst/>
          </a:prstGeom>
          <a:noFill/>
          <a:ln>
            <a:noFill/>
          </a:ln>
        </p:spPr>
        <p:txBody>
          <a:bodyPr spcFirstLastPara="1" wrap="square" lIns="85711" tIns="85711" rIns="85711" bIns="85711" anchor="t" anchorCtr="0">
            <a:noAutofit/>
          </a:bodyPr>
          <a:lstStyle/>
          <a:p>
            <a:r>
              <a:rPr lang="en-US" sz="3000">
                <a:solidFill>
                  <a:schemeClr val="dk1"/>
                </a:solidFill>
                <a:latin typeface="Calibri"/>
                <a:ea typeface="Calibri"/>
                <a:cs typeface="Calibri"/>
                <a:sym typeface="Calibri"/>
              </a:rPr>
              <a:t>Screenshots from self-evaluation under ‘Care, Support and Guidance” and now “Care, Support and Wellbeing”</a:t>
            </a:r>
            <a:endParaRPr sz="30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pic>
        <p:nvPicPr>
          <p:cNvPr id="323" name="Google Shape;323;g36a8fd24b97_0_12"/>
          <p:cNvPicPr preferRelativeResize="0"/>
          <p:nvPr/>
        </p:nvPicPr>
        <p:blipFill>
          <a:blip r:embed="rId3">
            <a:alphaModFix/>
          </a:blip>
          <a:stretch>
            <a:fillRect/>
          </a:stretch>
        </p:blipFill>
        <p:spPr>
          <a:xfrm>
            <a:off x="1626844" y="3681118"/>
            <a:ext cx="9144000" cy="3388640"/>
          </a:xfrm>
          <a:prstGeom prst="rect">
            <a:avLst/>
          </a:prstGeom>
          <a:noFill/>
          <a:ln>
            <a:noFill/>
          </a:ln>
        </p:spPr>
      </p:pic>
      <p:pic>
        <p:nvPicPr>
          <p:cNvPr id="324" name="Google Shape;324;g36a8fd24b97_0_12"/>
          <p:cNvPicPr preferRelativeResize="0"/>
          <p:nvPr/>
        </p:nvPicPr>
        <p:blipFill>
          <a:blip r:embed="rId4">
            <a:alphaModFix/>
          </a:blip>
          <a:stretch>
            <a:fillRect/>
          </a:stretch>
        </p:blipFill>
        <p:spPr>
          <a:xfrm>
            <a:off x="1524000" y="863344"/>
            <a:ext cx="7536424" cy="2915556"/>
          </a:xfrm>
          <a:prstGeom prst="rect">
            <a:avLst/>
          </a:prstGeom>
          <a:noFill/>
          <a:ln>
            <a:noFill/>
          </a:ln>
        </p:spPr>
      </p:pic>
      <p:sp>
        <p:nvSpPr>
          <p:cNvPr id="325" name="Google Shape;325;g36a8fd24b97_0_12"/>
          <p:cNvSpPr txBox="1"/>
          <p:nvPr/>
        </p:nvSpPr>
        <p:spPr>
          <a:xfrm>
            <a:off x="1632563" y="0"/>
            <a:ext cx="8926875" cy="765281"/>
          </a:xfrm>
          <a:prstGeom prst="rect">
            <a:avLst/>
          </a:prstGeom>
          <a:noFill/>
          <a:ln>
            <a:noFill/>
          </a:ln>
        </p:spPr>
        <p:txBody>
          <a:bodyPr spcFirstLastPara="1" wrap="square" lIns="85711" tIns="85711" rIns="85711" bIns="85711" anchor="t" anchorCtr="0">
            <a:noAutofit/>
          </a:bodyPr>
          <a:lstStyle/>
          <a:p>
            <a:r>
              <a:rPr lang="en-US" sz="3000">
                <a:solidFill>
                  <a:schemeClr val="dk1"/>
                </a:solidFill>
                <a:latin typeface="Calibri"/>
                <a:ea typeface="Calibri"/>
                <a:cs typeface="Calibri"/>
                <a:sym typeface="Calibri"/>
              </a:rPr>
              <a:t>Screenshots from self-evaluation under ‘Care, Support and Guidance” and now “Care, Support and Wellbeing”</a:t>
            </a:r>
            <a:endParaRPr sz="30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g36a8fd24b97_0_18"/>
          <p:cNvPicPr preferRelativeResize="0"/>
          <p:nvPr/>
        </p:nvPicPr>
        <p:blipFill>
          <a:blip r:embed="rId3">
            <a:alphaModFix/>
          </a:blip>
          <a:stretch>
            <a:fillRect/>
          </a:stretch>
        </p:blipFill>
        <p:spPr>
          <a:xfrm>
            <a:off x="4241047" y="3527953"/>
            <a:ext cx="6909555" cy="3527953"/>
          </a:xfrm>
          <a:prstGeom prst="rect">
            <a:avLst/>
          </a:prstGeom>
          <a:noFill/>
          <a:ln>
            <a:noFill/>
          </a:ln>
        </p:spPr>
      </p:pic>
      <p:pic>
        <p:nvPicPr>
          <p:cNvPr id="332" name="Google Shape;332;g36a8fd24b97_0_18"/>
          <p:cNvPicPr preferRelativeResize="0"/>
          <p:nvPr/>
        </p:nvPicPr>
        <p:blipFill>
          <a:blip r:embed="rId4">
            <a:alphaModFix/>
          </a:blip>
          <a:stretch>
            <a:fillRect/>
          </a:stretch>
        </p:blipFill>
        <p:spPr>
          <a:xfrm>
            <a:off x="1617985" y="0"/>
            <a:ext cx="5200196" cy="3075187"/>
          </a:xfrm>
          <a:prstGeom prst="rect">
            <a:avLst/>
          </a:prstGeom>
          <a:noFill/>
          <a:ln>
            <a:noFill/>
          </a:ln>
        </p:spPr>
      </p:pic>
      <p:sp>
        <p:nvSpPr>
          <p:cNvPr id="333" name="Google Shape;333;g36a8fd24b97_0_18"/>
          <p:cNvSpPr txBox="1"/>
          <p:nvPr/>
        </p:nvSpPr>
        <p:spPr>
          <a:xfrm>
            <a:off x="1632563" y="2671524"/>
            <a:ext cx="8926875" cy="765281"/>
          </a:xfrm>
          <a:prstGeom prst="rect">
            <a:avLst/>
          </a:prstGeom>
          <a:noFill/>
          <a:ln>
            <a:noFill/>
          </a:ln>
        </p:spPr>
        <p:txBody>
          <a:bodyPr spcFirstLastPara="1" wrap="square" lIns="85711" tIns="85711" rIns="85711" bIns="85711" anchor="t" anchorCtr="0">
            <a:noAutofit/>
          </a:bodyPr>
          <a:lstStyle/>
          <a:p>
            <a:r>
              <a:rPr lang="en-US" sz="3000">
                <a:solidFill>
                  <a:schemeClr val="dk1"/>
                </a:solidFill>
                <a:latin typeface="Calibri"/>
                <a:ea typeface="Calibri"/>
                <a:cs typeface="Calibri"/>
                <a:sym typeface="Calibri"/>
              </a:rPr>
              <a:t>Screenshots from self-evaluation under ‘Care, Support and Guidance” and now “Care, Support and Wellbeing”</a:t>
            </a:r>
            <a:endParaRPr sz="30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grpSp>
        <p:nvGrpSpPr>
          <p:cNvPr id="342" name="Google Shape;342;p6"/>
          <p:cNvGrpSpPr/>
          <p:nvPr/>
        </p:nvGrpSpPr>
        <p:grpSpPr>
          <a:xfrm>
            <a:off x="2209800" y="685800"/>
            <a:ext cx="7772400" cy="2057400"/>
            <a:chOff x="0" y="0"/>
            <a:chExt cx="3070578" cy="812800"/>
          </a:xfrm>
        </p:grpSpPr>
        <p:sp>
          <p:nvSpPr>
            <p:cNvPr id="343" name="Google Shape;343;p6"/>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344" name="Google Shape;344;p6"/>
            <p:cNvSpPr txBox="1"/>
            <p:nvPr/>
          </p:nvSpPr>
          <p:spPr>
            <a:xfrm>
              <a:off x="0" y="0"/>
              <a:ext cx="812800" cy="8128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sp>
        <p:nvSpPr>
          <p:cNvPr id="345" name="Google Shape;345;p6"/>
          <p:cNvSpPr txBox="1"/>
          <p:nvPr/>
        </p:nvSpPr>
        <p:spPr>
          <a:xfrm>
            <a:off x="2209800" y="676871"/>
            <a:ext cx="7772400" cy="1038746"/>
          </a:xfrm>
          <a:prstGeom prst="rect">
            <a:avLst/>
          </a:prstGeom>
          <a:noFill/>
          <a:ln>
            <a:noFill/>
          </a:ln>
        </p:spPr>
        <p:txBody>
          <a:bodyPr spcFirstLastPara="1" wrap="square" lIns="0" tIns="0" rIns="0" bIns="0" anchor="t" anchorCtr="0">
            <a:spAutoFit/>
          </a:bodyPr>
          <a:lstStyle/>
          <a:p>
            <a:pPr algn="ctr">
              <a:lnSpc>
                <a:spcPct val="120000"/>
              </a:lnSpc>
              <a:buClr>
                <a:srgbClr val="000000"/>
              </a:buClr>
              <a:buSzPts val="2000"/>
            </a:pPr>
            <a:r>
              <a:rPr lang="en-US" sz="1875" b="1">
                <a:solidFill>
                  <a:srgbClr val="D0DCE3"/>
                </a:solidFill>
                <a:latin typeface="Bree Serif"/>
                <a:ea typeface="Bree Serif"/>
                <a:cs typeface="Bree Serif"/>
                <a:sym typeface="Bree Serif"/>
              </a:rPr>
              <a:t>Criterion 4: Recognition of and participation in the annual Refugee Week or other regular celebratory events which highlight the contribution of refugees and migrants to the UK</a:t>
            </a:r>
            <a:endParaRPr sz="1313">
              <a:solidFill>
                <a:srgbClr val="000000"/>
              </a:solidFill>
              <a:latin typeface="Arial"/>
              <a:ea typeface="Arial"/>
              <a:cs typeface="Arial"/>
              <a:sym typeface="Arial"/>
            </a:endParaRPr>
          </a:p>
        </p:txBody>
      </p:sp>
      <p:sp>
        <p:nvSpPr>
          <p:cNvPr id="346" name="Google Shape;346;p6"/>
          <p:cNvSpPr txBox="1"/>
          <p:nvPr/>
        </p:nvSpPr>
        <p:spPr>
          <a:xfrm>
            <a:off x="1947539" y="1987359"/>
            <a:ext cx="8226281" cy="755719"/>
          </a:xfrm>
          <a:prstGeom prst="rect">
            <a:avLst/>
          </a:prstGeom>
          <a:noFill/>
          <a:ln>
            <a:noFill/>
          </a:ln>
        </p:spPr>
        <p:txBody>
          <a:bodyPr spcFirstLastPara="1" wrap="square" lIns="85711" tIns="85711" rIns="85711" bIns="85711" anchor="t" anchorCtr="0">
            <a:noAutofit/>
          </a:bodyPr>
          <a:lstStyle/>
          <a:p>
            <a:r>
              <a:rPr lang="en-US" sz="1875">
                <a:solidFill>
                  <a:schemeClr val="dk1"/>
                </a:solidFill>
                <a:latin typeface="Calibri"/>
                <a:ea typeface="Calibri"/>
                <a:cs typeface="Calibri"/>
                <a:sym typeface="Calibri"/>
              </a:rPr>
              <a:t>Please see range of images from variety of lessons in initial slides. For refugee week this year we showed “Geranium” across all year groups as part of 3 sessions and encouraged the “Thunderclap” alongside prudent discussions around AI Fakery and controversial and incorrectly held anti-sanctuary idealogy.  </a:t>
            </a:r>
            <a:endParaRPr sz="1875">
              <a:solidFill>
                <a:schemeClr val="dk1"/>
              </a:solidFill>
              <a:latin typeface="Calibri"/>
              <a:ea typeface="Calibri"/>
              <a:cs typeface="Calibri"/>
              <a:sym typeface="Calibri"/>
            </a:endParaRPr>
          </a:p>
        </p:txBody>
      </p:sp>
      <p:pic>
        <p:nvPicPr>
          <p:cNvPr id="347" name="Google Shape;347;p6" title="Screenshot 2025-06-23 at 18.41.58.png"/>
          <p:cNvPicPr preferRelativeResize="0"/>
          <p:nvPr/>
        </p:nvPicPr>
        <p:blipFill>
          <a:blip r:embed="rId3">
            <a:alphaModFix/>
          </a:blip>
          <a:stretch>
            <a:fillRect/>
          </a:stretch>
        </p:blipFill>
        <p:spPr>
          <a:xfrm>
            <a:off x="1607086" y="3372001"/>
            <a:ext cx="3980883" cy="1540054"/>
          </a:xfrm>
          <a:prstGeom prst="rect">
            <a:avLst/>
          </a:prstGeom>
          <a:noFill/>
          <a:ln>
            <a:noFill/>
          </a:ln>
        </p:spPr>
      </p:pic>
      <p:pic>
        <p:nvPicPr>
          <p:cNvPr id="348" name="Google Shape;348;p6" title="Screenshot 2025-06-23 at 18.44.20.png"/>
          <p:cNvPicPr preferRelativeResize="0"/>
          <p:nvPr/>
        </p:nvPicPr>
        <p:blipFill>
          <a:blip r:embed="rId4">
            <a:alphaModFix/>
          </a:blip>
          <a:stretch>
            <a:fillRect/>
          </a:stretch>
        </p:blipFill>
        <p:spPr>
          <a:xfrm>
            <a:off x="6410953" y="3187385"/>
            <a:ext cx="3315984" cy="1282827"/>
          </a:xfrm>
          <a:prstGeom prst="rect">
            <a:avLst/>
          </a:prstGeom>
          <a:noFill/>
          <a:ln>
            <a:noFill/>
          </a:ln>
        </p:spPr>
      </p:pic>
      <p:pic>
        <p:nvPicPr>
          <p:cNvPr id="349" name="Google Shape;349;p6" title="Screenshot 2025-06-23 at 18.45.07.png"/>
          <p:cNvPicPr preferRelativeResize="0"/>
          <p:nvPr/>
        </p:nvPicPr>
        <p:blipFill>
          <a:blip r:embed="rId5">
            <a:alphaModFix/>
          </a:blip>
          <a:stretch>
            <a:fillRect/>
          </a:stretch>
        </p:blipFill>
        <p:spPr>
          <a:xfrm>
            <a:off x="7496266" y="4613086"/>
            <a:ext cx="2974178" cy="1540056"/>
          </a:xfrm>
          <a:prstGeom prst="rect">
            <a:avLst/>
          </a:prstGeom>
          <a:noFill/>
          <a:ln>
            <a:noFill/>
          </a:ln>
        </p:spPr>
      </p:pic>
      <p:pic>
        <p:nvPicPr>
          <p:cNvPr id="350" name="Google Shape;350;p6" title="Screenshot 2025-06-23 at 18.45.43.png"/>
          <p:cNvPicPr preferRelativeResize="0"/>
          <p:nvPr/>
        </p:nvPicPr>
        <p:blipFill>
          <a:blip r:embed="rId6">
            <a:alphaModFix/>
          </a:blip>
          <a:stretch>
            <a:fillRect/>
          </a:stretch>
        </p:blipFill>
        <p:spPr>
          <a:xfrm>
            <a:off x="1666875" y="5054930"/>
            <a:ext cx="3206198" cy="166019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381</Words>
  <Application>Microsoft Macintosh PowerPoint</Application>
  <PresentationFormat>Widescreen</PresentationFormat>
  <Paragraphs>25</Paragraphs>
  <Slides>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Bree Serif</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cp:revision>
  <dcterms:created xsi:type="dcterms:W3CDTF">2025-06-24T12:12:00Z</dcterms:created>
  <dcterms:modified xsi:type="dcterms:W3CDTF">2025-06-24T12:12:31Z</dcterms:modified>
</cp:coreProperties>
</file>